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8" r:id="rId2"/>
    <p:sldId id="274" r:id="rId3"/>
    <p:sldId id="259" r:id="rId4"/>
    <p:sldId id="272" r:id="rId5"/>
    <p:sldId id="273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69" r:id="rId17"/>
    <p:sldId id="271" r:id="rId18"/>
    <p:sldId id="270" r:id="rId19"/>
  </p:sldIdLst>
  <p:sldSz cx="9144000" cy="6858000" type="screen4x3"/>
  <p:notesSz cx="6858000" cy="9144000"/>
  <p:embeddedFontLst>
    <p:embeddedFont>
      <p:font typeface="Mitzvah" pitchFamily="2" charset="0"/>
      <p:regular r:id="rId20"/>
    </p:embeddedFont>
    <p:embeddedFont>
      <p:font typeface="MaidenWord" panose="00000400000000000000" pitchFamily="2" charset="0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9B6414"/>
    <a:srgbClr val="B67D16"/>
    <a:srgbClr val="CC3300"/>
    <a:srgbClr val="996600"/>
    <a:srgbClr val="EAD536"/>
    <a:srgbClr val="BC921A"/>
    <a:srgbClr val="993300"/>
    <a:srgbClr val="7A0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349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0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8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8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4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8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6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6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1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FEEE1-9A8B-41A4-A0AC-A6728E83198B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09005" y="68237"/>
            <a:ext cx="8107197" cy="6789763"/>
            <a:chOff x="409005" y="68237"/>
            <a:chExt cx="8107197" cy="7024295"/>
          </a:xfrm>
          <a:effectLst>
            <a:outerShdw blurRad="152400" dist="381000" dir="2700000" algn="tl" rotWithShape="0">
              <a:prstClr val="black">
                <a:alpha val="25000"/>
              </a:prstClr>
            </a:outerShdw>
          </a:effectLst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072" b="14476" l="17434" r="2245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07" t="522" r="76922" b="83973"/>
            <a:stretch/>
          </p:blipFill>
          <p:spPr>
            <a:xfrm>
              <a:off x="7084594" y="293706"/>
              <a:ext cx="831855" cy="1272758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6877444" y="5964086"/>
              <a:ext cx="1039005" cy="932955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072" b="14476" l="17434" r="2245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07" t="522" r="76922" b="83973"/>
            <a:stretch/>
          </p:blipFill>
          <p:spPr>
            <a:xfrm>
              <a:off x="1199495" y="68237"/>
              <a:ext cx="842247" cy="1173708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15" t="14708" r="8000" b="15108"/>
            <a:stretch/>
          </p:blipFill>
          <p:spPr>
            <a:xfrm>
              <a:off x="409005" y="773946"/>
              <a:ext cx="8107197" cy="5497859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739036" y="5796339"/>
              <a:ext cx="2041742" cy="1296193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6221307" y="5837484"/>
              <a:ext cx="2210364" cy="223520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2769489" y="2133428"/>
            <a:ext cx="3497190" cy="1569660"/>
          </a:xfrm>
          <a:prstGeom prst="rect">
            <a:avLst/>
          </a:prstGeom>
          <a:noFill/>
        </p:spPr>
        <p:txBody>
          <a:bodyPr wrap="square" rtlCol="0">
            <a:prstTxWarp prst="textInflateTop">
              <a:avLst/>
            </a:prstTxWarp>
            <a:spAutoFit/>
            <a:scene3d>
              <a:camera prst="orthographicFront"/>
              <a:lightRig rig="threePt" dir="t"/>
            </a:scene3d>
            <a:sp3d extrusionH="171450" contourW="12700">
              <a:extrusionClr>
                <a:schemeClr val="bg2"/>
              </a:extrusionClr>
              <a:contourClr>
                <a:srgbClr val="996600"/>
              </a:contourClr>
            </a:sp3d>
          </a:bodyPr>
          <a:lstStyle/>
          <a:p>
            <a:pPr algn="ctr"/>
            <a:r>
              <a:rPr lang="en-US" sz="8000" b="1" dirty="0" smtClean="0">
                <a:ln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54000">
                    <a:srgbClr val="996600">
                      <a:alpha val="50000"/>
                    </a:srgbClr>
                  </a:glow>
                  <a:reflection blurRad="6350" stA="55000" endA="50" endPos="85000" dir="5400000" sy="-100000" algn="bl" rotWithShape="0"/>
                </a:effectLst>
                <a:latin typeface="Mitzvah" pitchFamily="2" charset="0"/>
              </a:rPr>
              <a:t>1 Kings</a:t>
            </a:r>
            <a:endParaRPr lang="en-US" sz="8000" b="1" dirty="0">
              <a:ln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54000">
                  <a:srgbClr val="996600">
                    <a:alpha val="50000"/>
                  </a:srgbClr>
                </a:glow>
                <a:reflection blurRad="6350" stA="55000" endA="50" endPos="85000" dir="5400000" sy="-100000" algn="bl" rotWithShape="0"/>
              </a:effectLst>
              <a:latin typeface="Mitzvah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90885" y="3843699"/>
            <a:ext cx="3592726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71450" contourW="12700">
              <a:extrusionClr>
                <a:schemeClr val="bg2"/>
              </a:extrusionClr>
              <a:contourClr>
                <a:srgbClr val="996600"/>
              </a:contourClr>
            </a:sp3d>
          </a:bodyPr>
          <a:lstStyle/>
          <a:p>
            <a:pPr algn="ctr"/>
            <a:r>
              <a:rPr lang="en-US" sz="6600" b="1" dirty="0" smtClean="0">
                <a:ln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54000">
                    <a:srgbClr val="996600">
                      <a:alpha val="50000"/>
                    </a:srgbClr>
                  </a:glow>
                  <a:reflection blurRad="6350" stA="55000" endA="50" endPos="85000" dir="5400000" sy="-100000" algn="bl" rotWithShape="0"/>
                </a:effectLst>
                <a:latin typeface="Mitzvah" pitchFamily="2" charset="0"/>
              </a:rPr>
              <a:t>1-2</a:t>
            </a:r>
            <a:endParaRPr lang="en-US" sz="6600" b="1" dirty="0">
              <a:ln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54000">
                  <a:srgbClr val="996600">
                    <a:alpha val="50000"/>
                  </a:srgbClr>
                </a:glow>
                <a:reflection blurRad="6350" stA="55000" endA="50" endPos="85000" dir="5400000" sy="-100000" algn="bl" rotWithShape="0"/>
              </a:effectLst>
              <a:latin typeface="Mitzvah" pitchFamily="2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2540000" y="502025"/>
            <a:ext cx="42559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MaidenWord" panose="00000400000000000000" pitchFamily="2" charset="0"/>
              </a:rPr>
              <a:t>A free CD of this message will be available immediately following the service</a:t>
            </a:r>
            <a:endParaRPr lang="en-US" sz="2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MaidenWord" panose="000004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2753" y="5587674"/>
            <a:ext cx="42559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MaidenWord" panose="00000400000000000000" pitchFamily="2" charset="0"/>
              </a:rPr>
              <a:t>A podcast will also be available later this week at calvaryokc.com</a:t>
            </a:r>
            <a:endParaRPr lang="en-US" sz="2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MaidenWord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Deut. 19:15 ~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witness shall not rise against a man concerning any iniquity or any sin that he commits; by the mouth of two or three witnesses the matter shall be established.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60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8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Francis Bacon (1561-1626) ~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"Prosperity seems to be the blessing of the Old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Testament … 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2470541"/>
            <a:ext cx="81665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Adversity seems to be the blessing of the New Testament." </a:t>
            </a:r>
          </a:p>
        </p:txBody>
      </p:sp>
    </p:spTree>
    <p:extLst>
      <p:ext uri="{BB962C8B-B14F-4D97-AF65-F5344CB8AC3E}">
        <p14:creationId xmlns:p14="http://schemas.microsoft.com/office/powerpoint/2010/main" val="192052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41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Ps. 75:6-7 ~ </a:t>
            </a:r>
            <a:r>
              <a:rPr lang="en-US" sz="36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exaltation </a:t>
            </a:r>
            <a:r>
              <a:rPr lang="en-US" sz="36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comes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neither from the east</a:t>
            </a:r>
          </a:p>
          <a:p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 from the west nor from the south.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3066871"/>
            <a:ext cx="81665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God is the Judge:</a:t>
            </a:r>
          </a:p>
          <a:p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puts down one,</a:t>
            </a:r>
          </a:p>
          <a:p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exalts another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5682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52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21:12–14 ~ </a:t>
            </a:r>
            <a:r>
              <a:rPr lang="en-US" sz="36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12 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strikes a man so that he dies shall surely be put to death. </a:t>
            </a:r>
            <a:r>
              <a:rPr lang="en-US" sz="36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13 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if he did not lie in wait, but God delivered </a:t>
            </a:r>
            <a:r>
              <a:rPr lang="en-US" sz="36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his hand, then I will appoint for you a place where he may flee.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70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14 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if a man acts with premeditation against his neighbor, to kill him by treachery, you shall take him from My altar, that he may die.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52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54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Isosceles Triangle 49"/>
          <p:cNvSpPr/>
          <p:nvPr/>
        </p:nvSpPr>
        <p:spPr>
          <a:xfrm>
            <a:off x="6702600" y="1690806"/>
            <a:ext cx="2055496" cy="1378803"/>
          </a:xfrm>
          <a:prstGeom prst="triangle">
            <a:avLst/>
          </a:prstGeom>
          <a:solidFill>
            <a:srgbClr val="FFFF00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4645200" y="1683603"/>
            <a:ext cx="2055496" cy="1378803"/>
          </a:xfrm>
          <a:prstGeom prst="triangle">
            <a:avLst/>
          </a:prstGeom>
          <a:solidFill>
            <a:srgbClr val="FFFF00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Isosceles Triangle 47"/>
          <p:cNvSpPr/>
          <p:nvPr/>
        </p:nvSpPr>
        <p:spPr>
          <a:xfrm>
            <a:off x="2587800" y="1676400"/>
            <a:ext cx="2055496" cy="1378803"/>
          </a:xfrm>
          <a:prstGeom prst="triangle">
            <a:avLst/>
          </a:prstGeom>
          <a:solidFill>
            <a:srgbClr val="FFFF00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530400" y="1669197"/>
            <a:ext cx="2055496" cy="1378803"/>
          </a:xfrm>
          <a:prstGeom prst="triangle">
            <a:avLst/>
          </a:prstGeom>
          <a:solidFill>
            <a:srgbClr val="FFFF00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20241" y="3048000"/>
            <a:ext cx="8242759" cy="762000"/>
            <a:chOff x="520241" y="1828800"/>
            <a:chExt cx="3061159" cy="1143000"/>
          </a:xfrm>
        </p:grpSpPr>
        <p:sp>
          <p:nvSpPr>
            <p:cNvPr id="2" name="Rectangle 1"/>
            <p:cNvSpPr/>
            <p:nvPr/>
          </p:nvSpPr>
          <p:spPr>
            <a:xfrm>
              <a:off x="520241" y="1828800"/>
              <a:ext cx="3061159" cy="1143000"/>
            </a:xfrm>
            <a:prstGeom prst="rect">
              <a:avLst/>
            </a:prstGeom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295400" y="1828800"/>
              <a:ext cx="0" cy="114300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057400" y="1828800"/>
              <a:ext cx="0" cy="114300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819400" y="1828800"/>
              <a:ext cx="0" cy="114300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2309" y="3179536"/>
            <a:ext cx="1993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1 Samuel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67000" y="3177822"/>
            <a:ext cx="1993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2 Samuel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31691" y="3176108"/>
            <a:ext cx="1993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1 Kings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57803" y="3177822"/>
            <a:ext cx="1993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2 Kings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26626" y="3810000"/>
            <a:ext cx="8242759" cy="762000"/>
            <a:chOff x="516466" y="2590800"/>
            <a:chExt cx="8242759" cy="762000"/>
          </a:xfrm>
        </p:grpSpPr>
        <p:sp>
          <p:nvSpPr>
            <p:cNvPr id="35" name="Rectangle 34"/>
            <p:cNvSpPr/>
            <p:nvPr/>
          </p:nvSpPr>
          <p:spPr>
            <a:xfrm>
              <a:off x="516466" y="2590800"/>
              <a:ext cx="8242759" cy="762000"/>
            </a:xfrm>
            <a:prstGeom prst="rect">
              <a:avLst/>
            </a:prstGeom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4655562" y="2590800"/>
              <a:ext cx="0" cy="76200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520240" y="3894667"/>
            <a:ext cx="4135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1 Chronicles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659335" y="3939822"/>
            <a:ext cx="4088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2 Chronicles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0240" y="838200"/>
            <a:ext cx="2070560" cy="830997"/>
          </a:xfrm>
          <a:prstGeom prst="rect">
            <a:avLst/>
          </a:prstGeom>
          <a:noFill/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David in Wilderness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87800" y="838200"/>
            <a:ext cx="2070560" cy="830997"/>
          </a:xfrm>
          <a:prstGeom prst="rect">
            <a:avLst/>
          </a:prstGeom>
          <a:noFill/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David as King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55360" y="838200"/>
            <a:ext cx="2070560" cy="830997"/>
          </a:xfrm>
          <a:prstGeom prst="rect">
            <a:avLst/>
          </a:prstGeom>
          <a:noFill/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Solomon as King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705600" y="838200"/>
            <a:ext cx="2070560" cy="830997"/>
          </a:xfrm>
          <a:prstGeom prst="rect">
            <a:avLst/>
          </a:prstGeom>
          <a:noFill/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Divided Kingdom</a:t>
            </a:r>
          </a:p>
        </p:txBody>
      </p:sp>
    </p:spTree>
    <p:extLst>
      <p:ext uri="{BB962C8B-B14F-4D97-AF65-F5344CB8AC3E}">
        <p14:creationId xmlns:p14="http://schemas.microsoft.com/office/powerpoint/2010/main" val="373081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9" grpId="0" animBg="1"/>
      <p:bldP spid="48" grpId="0" animBg="1"/>
      <p:bldP spid="9" grpId="0" animBg="1"/>
      <p:bldP spid="6" grpId="0"/>
      <p:bldP spid="29" grpId="0"/>
      <p:bldP spid="31" grpId="0"/>
      <p:bldP spid="32" grpId="0"/>
      <p:bldP spid="41" grpId="0"/>
      <p:bldP spid="44" grpId="0"/>
      <p:bldP spid="8" grpId="0" animBg="1"/>
      <p:bldP spid="45" grpId="0" animBg="1"/>
      <p:bldP spid="46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40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Not get warm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~ KJV, 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gat no heat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denWord" panose="00000400000000000000" pitchFamily="2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6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44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Exalted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literally,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exalting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denWord" panose="00000400000000000000" pitchFamily="2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59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2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literally,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nostril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denWord" panose="00000400000000000000" pitchFamily="2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97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1-2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2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ings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ings">
      <a:majorFont>
        <a:latin typeface="MaidenWord"/>
        <a:ea typeface=""/>
        <a:cs typeface=""/>
      </a:majorFont>
      <a:minorFont>
        <a:latin typeface="MaidenWor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aidenWord" panose="000004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ings.potx" id="{66D17BD1-C6E7-4FF0-9D6D-56934ED5EE5B}" vid="{DE0AA5EA-81AB-4992-8BE1-95F5B3A4E8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Kings</Template>
  <TotalTime>3170</TotalTime>
  <Words>229</Words>
  <Application>Microsoft Office PowerPoint</Application>
  <PresentationFormat>On-screen Show (4:3)</PresentationFormat>
  <Paragraphs>44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Mitzvah</vt:lpstr>
      <vt:lpstr>MaidenWord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9</cp:revision>
  <dcterms:created xsi:type="dcterms:W3CDTF">2014-06-16T21:18:56Z</dcterms:created>
  <dcterms:modified xsi:type="dcterms:W3CDTF">2014-06-25T22:05:59Z</dcterms:modified>
</cp:coreProperties>
</file>